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Маракуйя — десктопное приложение для macOS, Windows и Linux: платформа для LLM со своим терминалом, работой за экраном компьютера и встроенным браузером.</a:t>
            </a:r>
          </a:p>
          <a:p>
            <a:r>
              <a:t>Это презентация лендинга maracuya.ru; все числа сняты с лендинга 8 октября 2026 года. Бета-версия 1.1.51 распространяется бесплатно.</a:t>
            </a:r>
          </a:p>
          <a:p>
            <a:r>
              <a:t>Дальше: примеры, бенчмарки, экономика, возможности и установка.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Четыре примера с лендинга.</a:t>
            </a:r>
          </a:p>
          <a:p>
            <a:r>
              <a:t>Зумерский лендинг: один промпт — «перерисуй сайт maracuya.ru в стиле зумеров», один проход, без доработок, стоимость всей работы — $1.47.</a:t>
            </a:r>
          </a:p>
          <a:p>
            <a:r>
              <a:t>Лендинг в стиле плакатов СССР: три промпта — сайт, мелкие исправления, переработка текстов в стиле Маяковского; стоимость сайта — $2.23.</a:t>
            </a:r>
          </a:p>
          <a:p>
            <a:r>
              <a:t>Игра «Божественная стратегия»: 3D-стратегия в браузере — экономика, строительство, божественные силы, противники, полный геймплей на 10+ часов; без бэкенда, сохранения в localStorage.</a:t>
            </a:r>
          </a:p>
          <a:p>
            <a:r>
              <a:t>Моушен-сайт: трёхмерный сайт с motion design на русском и английском, встроен в текущий лендинг.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Terminal-Bench 4.0 — инженерные и научные задачи в коде, одна попытка на задачу.</a:t>
            </a:r>
          </a:p>
          <a:p>
            <a:r>
              <a:t>Бенчмарк проходили на собственном стенде; корректность подтверждена прогоном Claude Code с Claude Opus 5 — 56% против 55% у Artificial Analysis.</a:t>
            </a:r>
          </a:p>
          <a:p>
            <a:r>
              <a:t>Сравнение честное: одинаковая среда, одна и та же модель DeepSeek V4.1 Flash, уровень рассуждения high. 87% пройденных проверок означают, что все задачи были решены почти полностью.</a:t>
            </a:r>
          </a:p>
          <a:p>
            <a:r>
              <a:t>В лидерборде у связок Claude Code и Codex — уровень рассуждения max. Впереди — только связки флагманских моделей OpenAI и Anthropic с Claude Code и Codex.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OSWorld 2.0 — официальный контейнер: универсальные задачи, где агент управляет приложениями и интерфейсами, а не пишет код.</a:t>
            </a:r>
          </a:p>
          <a:p>
            <a:r>
              <a:t>Решили полностью 20,2% задач, ещё почти половину — частично, средний балл 47,8%. На той же модели DeepSeek V4.1 Flash штатная платформа теста решает 3,7%.</a:t>
            </a:r>
          </a:p>
          <a:p>
            <a:r>
              <a:t>Кодовые платформы этот бенчмарк обычно не проходят: OpenCode и Cursor на него самостоятельно не выходили.</a:t>
            </a:r>
          </a:p>
          <a:p>
            <a:r>
              <a:t>Агент видит экран, двигает курсор и нажимает клавиши — работает там, где нет ни API, ни командной строки. У моделей в лидерборде указан уровень рассуждения max.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Один прогон бенчмарка на флагманской модели стоит около 2000 $: связки Claude Code и Codex выходят на тест с флагманскими моделями уровня max, это порядка полутора–двух тысяч долларов.</a:t>
            </a:r>
          </a:p>
          <a:p>
            <a:r>
              <a:t>Terminal-Bench 4.0 мы прошли за 13,70 $, OSWorld 2.0 — за 16,50 $.</a:t>
            </a:r>
          </a:p>
          <a:p>
            <a:r>
              <a:t>Разница в цене не в разы, а в сотни раз: результат держится на платформе, а не на самой дорогой модели.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искусственном интеллекте два слоя. Первый — сами модели, о них знают все. Второй — всё, что окружает модель: агентский цикл, инструменты, навыки, песочницы для выполнения кода, чат, память. Общепринятого термина нет; мы называем этот слой платформой.</a:t>
            </a:r>
          </a:p>
          <a:p>
            <a:r>
              <a:t>Примеры: Claude Code, Codex, Cursor. Их принято называть кодовыми, хотя на деле они универсальны: задачу платформа решает, как правило, написав и выполнив код.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Файлы: агент читает папку проекта целиком, правит файлы, создаёт новые и показывает дифф перед сохранением.</a:t>
            </a:r>
          </a:p>
          <a:p>
            <a:r>
              <a:t>Терминал: сборка, тесты, миграции, git — агент запускает команды и читает вывод сам, вы видите каждую строку; на этом же терминале проходили Terminal-Bench 4.0.</a:t>
            </a:r>
          </a:p>
          <a:p>
            <a:r>
              <a:t>Агенты: длинную задачу можно отдать в фон и параллельно вести вторую — у каждой свой план работ и своя ветка.</a:t>
            </a:r>
          </a:p>
          <a:p>
            <a:r>
              <a:t>Навыки: свои MCP-серверы, базы и сервисы; навык — набор правил и инструментов под конкретную работу.</a:t>
            </a:r>
          </a:p>
          <a:p>
            <a:r>
              <a:t>Экран: агент управляет приложениями и браузерами как человек — видит экран, кликает, печатает; встроенный браузер — в том же окне.</a:t>
            </a:r>
          </a:p>
          <a:p>
            <a:r>
              <a:t>Свой ключ: подписка maracuya или собственный API-ключ у поставщика; расход токенов и стоимость видны в приложении.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Можно работать на моделях, которые предлагаем мы, и платить за токены нам. А можно ввести свой API-ключ и платить напрямую провайдеру.</a:t>
            </a:r>
          </a:p>
          <a:p>
            <a:r>
              <a:t>Список моделей: DeepSeek, OpenAI, Google Gemini, Mistral, xAI, Moonshot, Z.ai — и свой ключ.</a:t>
            </a:r>
          </a:p>
          <a:p>
            <a:r>
              <a:t>Модель выбирается в один клик, посреди разговора.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01 — Спрашивать разрешение: всегда спрашивать перед правкой файлов вне проекта и выходом в сеть, режим по умолчанию.</a:t>
            </a:r>
          </a:p>
          <a:p>
            <a:r>
              <a:t>02 — Решать за меня: спрашивать только про рискованные действия, рутину агент делает сам и пишет отчёт в чат.</a:t>
            </a:r>
          </a:p>
          <a:p>
            <a:r>
              <a:t>03 — Полный доступ: без ограничений — любые файлы на компьютере и весь интернет, для доверенных проектов.</a:t>
            </a:r>
          </a:p>
          <a:p>
            <a:r>
              <a:t>Видно, что агент собирается сделать: размышления, список действий, план работ и дифф каждого файла — всё в переписке; можно поправить план на ходу или остановить прогон одной кнопкой.</a:t>
            </a:r>
          </a:p>
          <a:p>
            <a:r>
              <a:t>Отдельно видны дифф с подсветкой до сохранения, план работ, который агент обновляет сам, и расход токенов со стоимостью каждого прогона.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Бета-версия 1.1.51 — бесплатно и без ограничений по функциям: нам нужна обратная связь. Бэкенд живёт на нашем сервере, обновления приходят автоматически.</a:t>
            </a:r>
          </a:p>
          <a:p>
            <a:r>
              <a:t>macOS: 13 Ventura+, Apple Silicon, .dmg 185 МБ — перетащите приложение в «Программы» и запустите.</a:t>
            </a:r>
          </a:p>
          <a:p>
            <a:r>
              <a:t>Windows: 10/11 x64, .exe 151 МБ — установщик не требует прав администратора.</a:t>
            </a:r>
          </a:p>
          <a:p>
            <a:r>
              <a:t>Linux: x86_64 — AppImage 200 МБ и .deb 154 МБ; ARM64 — AppImage; для Fedora и openSUSE — сборка .rpm по запросу.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Вход по почте или через Google, GitHub, GitLab и Яндекс. Первый проект можно открыть сразу после установки. Скачать: maracuya.ru.</a:t>
            </a:r>
          </a:p>
          <a:p>
            <a:r>
              <a:t>Приложение для macOS, Windows и Linux, © 2026 maracuya.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66928"/>
            <a:ext cx="2468880" cy="3592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1828800"/>
            <a:ext cx="7132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ПРЕЗЕНТАЦИЯ ЛЕНДИНГА MARACUYA.RU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286000"/>
            <a:ext cx="713232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800" b="1">
                <a:solidFill>
                  <a:srgbClr val="1F2224"/>
                </a:solidFill>
                <a:latin typeface="Calibri"/>
              </a:rPr>
              <a:t>Маракуйя — универсальный агент для задач любой сложности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206240"/>
            <a:ext cx="67665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565C5F"/>
                </a:solidFill>
                <a:latin typeface="Calibri"/>
              </a:rPr>
              <a:t>Платформа для LLM: свой терминал, работа за экраном компьютера и встроенный браузер.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394960"/>
            <a:ext cx="69494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7D4A8D"/>
                </a:solidFill>
                <a:latin typeface="Calibri"/>
              </a:rPr>
              <a:t>Скачать бесплатно: maracuya.ru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macOS · Windows · Linux · бета 1.1.51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0" y="1325880"/>
            <a:ext cx="3319272" cy="42062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mockup-mob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056" y="1682496"/>
            <a:ext cx="2880360" cy="34826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ПРИМЕРЫ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Четыре проекта, сделанные одними промптами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691640"/>
            <a:ext cx="5349240" cy="21214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9264" y="1965960"/>
            <a:ext cx="4709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Лендинг в стиле зумеров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Один промпт — и готов этот лендинг.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Стоимость всей работы — $1.47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9632" y="1691640"/>
            <a:ext cx="5349240" cy="21214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28816" y="1965960"/>
            <a:ext cx="4709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Лендинг в стиле плакатов СССР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Три промпта: сайт, правки, тексты в стиле Маяковского.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Стоимость сайта — $2.23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950208"/>
            <a:ext cx="5349240" cy="21214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9264" y="4224528"/>
            <a:ext cx="4709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Игра «Божественная стратегия»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3D-стратегия: экономика, строительство, божественные силы, противники.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Геймплей на 10+ часов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3950208"/>
            <a:ext cx="5349240" cy="21214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28816" y="4224528"/>
            <a:ext cx="4709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Трёхмерный сайт с motion design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Моушен-дизайн и 3D, на русском и английском.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Встроен в этот лендинг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БЕНЧМАРКИ · TERMINAL-BENCH 4.0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На одной и той же модели — вдвое больше задач, чем OpenCode, и вчетверо — чем Cursor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691640"/>
            <a:ext cx="6675120" cy="43434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920240"/>
            <a:ext cx="6126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565C5F"/>
                </a:solidFill>
                <a:latin typeface="Calibri"/>
              </a:rPr>
              <a:t>Собственное сравнение: одна среда, одна модель DeepSeek V4.1 Flash, уровень high · 21.09.2026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88336"/>
            <a:ext cx="6126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F2224"/>
                </a:solidFill>
                <a:latin typeface="Calibri"/>
              </a:rPr>
              <a:t>Маракуйя — 34% · проверок 87%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017520"/>
            <a:ext cx="6126480" cy="274320"/>
          </a:xfrm>
          <a:prstGeom prst="roundRect">
            <a:avLst>
              <a:gd name="adj" fmla="val 50000"/>
            </a:avLst>
          </a:prstGeom>
          <a:solidFill>
            <a:srgbClr val="EA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3017520"/>
            <a:ext cx="5207508" cy="27432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785616"/>
            <a:ext cx="6126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565C5F"/>
                </a:solidFill>
                <a:latin typeface="Calibri"/>
              </a:rPr>
              <a:t>OpenCode — 17% · 76%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114800"/>
            <a:ext cx="6126480" cy="274320"/>
          </a:xfrm>
          <a:prstGeom prst="roundRect">
            <a:avLst>
              <a:gd name="adj" fmla="val 50000"/>
            </a:avLst>
          </a:prstGeom>
          <a:solidFill>
            <a:srgbClr val="EA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14400" y="4114800"/>
            <a:ext cx="2603754" cy="274320"/>
          </a:xfrm>
          <a:prstGeom prst="roundRect">
            <a:avLst>
              <a:gd name="adj" fmla="val 50000"/>
            </a:avLst>
          </a:prstGeom>
          <a:solidFill>
            <a:srgbClr val="C3A3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882896"/>
            <a:ext cx="6126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565C5F"/>
                </a:solidFill>
                <a:latin typeface="Calibri"/>
              </a:rPr>
              <a:t>Cursor — 8% · 70%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5212080"/>
            <a:ext cx="6126480" cy="274320"/>
          </a:xfrm>
          <a:prstGeom prst="roundRect">
            <a:avLst>
              <a:gd name="adj" fmla="val 50000"/>
            </a:avLst>
          </a:prstGeom>
          <a:solidFill>
            <a:srgbClr val="EA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14400" y="5212080"/>
            <a:ext cx="1225296" cy="274320"/>
          </a:xfrm>
          <a:prstGeom prst="roundRect">
            <a:avLst>
              <a:gd name="adj" fmla="val 50000"/>
            </a:avLst>
          </a:prstGeom>
          <a:solidFill>
            <a:srgbClr val="C3A3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635240" y="1691640"/>
            <a:ext cx="3913632" cy="43434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9560" y="1938528"/>
            <a:ext cx="3364992" cy="3931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800" b="0">
                <a:solidFill>
                  <a:srgbClr val="565C5F"/>
                </a:solidFill>
                <a:latin typeface="Calibri"/>
              </a:rPr>
              <a:t>Топ-5 из 14 участников, %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1 · Claude Code + Fable 5.1 — 58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2 · Codex + GPT-6 Astra — 56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3 · Claude Code + Opus 5 — 55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4 · Codex + GPT-5.6 Sol — 37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5 · Маракуйя + DeepSeek — 34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БЕНЧМАРКИ · OSWORLD 2.0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За экраном компьютера: 20,2% задач против 3,7% у той же модели без Маракуйи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691640"/>
            <a:ext cx="6675120" cy="43434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920240"/>
            <a:ext cx="6126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565C5F"/>
                </a:solidFill>
                <a:latin typeface="Calibri"/>
              </a:rPr>
              <a:t>Официальный контейнер · решено полностью, %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Ещё почти половину — частично; средний балл 47,8%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71216"/>
            <a:ext cx="6126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1F2224"/>
                </a:solidFill>
                <a:latin typeface="Calibri"/>
              </a:rPr>
              <a:t>Маракуйя — 20,2%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3200400"/>
            <a:ext cx="6126480" cy="274320"/>
          </a:xfrm>
          <a:prstGeom prst="roundRect">
            <a:avLst>
              <a:gd name="adj" fmla="val 50000"/>
            </a:avLst>
          </a:prstGeom>
          <a:solidFill>
            <a:srgbClr val="EA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3200400"/>
            <a:ext cx="4950196" cy="27432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4105656"/>
            <a:ext cx="6126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565C5F"/>
                </a:solidFill>
                <a:latin typeface="Calibri"/>
              </a:rPr>
              <a:t>Та же модель без Маракуйи — 3,7%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434840"/>
            <a:ext cx="6126480" cy="274320"/>
          </a:xfrm>
          <a:prstGeom prst="roundRect">
            <a:avLst>
              <a:gd name="adj" fmla="val 50000"/>
            </a:avLst>
          </a:prstGeom>
          <a:solidFill>
            <a:srgbClr val="EAE7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14400" y="4434840"/>
            <a:ext cx="906719" cy="274320"/>
          </a:xfrm>
          <a:prstGeom prst="roundRect">
            <a:avLst>
              <a:gd name="adj" fmla="val 50000"/>
            </a:avLst>
          </a:prstGeom>
          <a:solidFill>
            <a:srgbClr val="C3A3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212080"/>
            <a:ext cx="6126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>
                <a:solidFill>
                  <a:srgbClr val="565C5F"/>
                </a:solidFill>
                <a:latin typeface="Calibri"/>
              </a:rPr>
              <a:t>Кодовые платформы этот бенчмарк обычно не проходят: OpenCode и Cursor на него самостоятельно не выходили.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691640"/>
            <a:ext cx="3913632" cy="43434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9560" y="1938528"/>
            <a:ext cx="3364992" cy="3931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800" b="0">
                <a:solidFill>
                  <a:srgbClr val="565C5F"/>
                </a:solidFill>
                <a:latin typeface="Calibri"/>
              </a:rPr>
              <a:t>Официальный лидерборд, %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1 · Claude Opus 5 — 31,4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2 · GPT-5.6 Sol — 27,3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3 · Qwen-CUA-Max — 21,2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4 · Claude Opus 4.8 — 20,6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5 · Маракуйя + DeepSeek — 20,2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ЭКОНОМИКА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Прогон на флагманской модели — около $2000. Наш — $13,70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783080"/>
            <a:ext cx="5349240" cy="31546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9264" y="2057400"/>
            <a:ext cx="470916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spc="150">
                <a:solidFill>
                  <a:srgbClr val="7D4A8D"/>
                </a:solidFill>
                <a:latin typeface="Calibri"/>
              </a:rPr>
              <a:t>НАШИ ПРОГОНЫ</a:t>
            </a:r>
            <a:br/>
            <a:r>
              <a:rPr sz="4000" b="1">
                <a:solidFill>
                  <a:srgbClr val="7D4A8D"/>
                </a:solidFill>
                <a:latin typeface="Calibri"/>
              </a:rPr>
              <a:t>$13,70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Terminal-Bench 4.0 — полный прогон</a:t>
            </a:r>
            <a:br/>
            <a:r>
              <a:rPr sz="4000" b="1">
                <a:solidFill>
                  <a:srgbClr val="7D4A8D"/>
                </a:solidFill>
                <a:latin typeface="Calibri"/>
              </a:rPr>
              <a:t>$16,50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OSWorld 2.0 — полный прогон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9632" y="1783080"/>
            <a:ext cx="5349240" cy="3154680"/>
          </a:xfrm>
          <a:prstGeom prst="roundRect">
            <a:avLst>
              <a:gd name="adj" fmla="val 5500"/>
            </a:avLst>
          </a:prstGeom>
          <a:solidFill>
            <a:srgbClr val="F8F6F1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28816" y="2057400"/>
            <a:ext cx="470916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 spc="150">
                <a:solidFill>
                  <a:srgbClr val="8A8F92"/>
                </a:solidFill>
                <a:latin typeface="Calibri"/>
              </a:rPr>
              <a:t>ДЛЯ СРАВНЕНИЯ</a:t>
            </a:r>
            <a:br/>
            <a:r>
              <a:rPr sz="4000" b="1">
                <a:solidFill>
                  <a:srgbClr val="1F2224"/>
                </a:solidFill>
                <a:latin typeface="Calibri"/>
              </a:rPr>
              <a:t>≈ $2000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Один прогон на флагманской модели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Связки Claude Code и Codex, уровень max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257800"/>
            <a:ext cx="10908792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7D4A8D"/>
                </a:solidFill>
                <a:latin typeface="Calibri"/>
              </a:rPr>
              <a:t>Разница в цене не в разы, а в сотни раз: результат держится на платформе, а не на самой дорогой модели.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ЧТО ТАКОЕ ПЛАТФОРМА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Модель — первый слой. Второй — то, что делает её инструментом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783080"/>
            <a:ext cx="5349240" cy="219456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9264" y="2057400"/>
            <a:ext cx="4709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Первый слой — модели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О них знают все. Отвечают на вопросы, пишут тексты.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9632" y="1783080"/>
            <a:ext cx="5349240" cy="2194560"/>
          </a:xfrm>
          <a:prstGeom prst="roundRect">
            <a:avLst>
              <a:gd name="adj" fmla="val 5500"/>
            </a:avLst>
          </a:prstGeom>
          <a:solidFill>
            <a:srgbClr val="F0EAF3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28816" y="2057400"/>
            <a:ext cx="470916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>
                <a:solidFill>
                  <a:srgbClr val="7D4A8D"/>
                </a:solidFill>
                <a:latin typeface="Calibri"/>
              </a:rPr>
              <a:t>Второй слой — платформа</a:t>
            </a:r>
            <a:br/>
            <a:r>
              <a:rPr sz="1800" b="0">
                <a:solidFill>
                  <a:srgbClr val="1F2224"/>
                </a:solidFill>
                <a:latin typeface="Calibri"/>
              </a:rPr>
              <a:t>Агентский цикл, инструменты, навыки, песочницы, чат, память.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26280"/>
            <a:ext cx="10908792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565C5F"/>
                </a:solidFill>
                <a:latin typeface="Calibri"/>
              </a:rPr>
              <a:t>Примеры платформ: Claude Code, Codex, Cursor.</a:t>
            </a:r>
            <a:br/>
            <a:r>
              <a:rPr sz="2000" b="0">
                <a:solidFill>
                  <a:srgbClr val="565C5F"/>
                </a:solidFill>
                <a:latin typeface="Calibri"/>
              </a:rPr>
              <a:t>Их называют кодовыми, но они универсальны: задачу платформа решает, как правило, написав и выполнив код.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ЧТО ВНУТРИ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Файлы, терминал, агенты, экран и свои ключи — в одном приложении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4128" y="1965960"/>
            <a:ext cx="5852160" cy="3401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205000"/>
              </a:lnSpc>
            </a:pPr>
            <a:r>
              <a:rPr sz="1800" b="1">
                <a:solidFill>
                  <a:srgbClr val="1F2224"/>
                </a:solidFill>
                <a:latin typeface="Calibri"/>
              </a:rPr>
              <a:t>Файлы: </a:t>
            </a:r>
            <a:r>
              <a:rPr sz="1800" b="0">
                <a:solidFill>
                  <a:srgbClr val="565C5F"/>
                </a:solidFill>
                <a:latin typeface="Calibri"/>
              </a:rPr>
              <a:t>читает папку проекта, показывает дифф</a:t>
            </a:r>
            <a:br/>
            <a:r>
              <a:rPr sz="1800" b="1">
                <a:solidFill>
                  <a:srgbClr val="1F2224"/>
                </a:solidFill>
                <a:latin typeface="Calibri"/>
              </a:rPr>
              <a:t>Терминал: </a:t>
            </a:r>
            <a:r>
              <a:rPr sz="1800" b="0">
                <a:solidFill>
                  <a:srgbClr val="565C5F"/>
                </a:solidFill>
                <a:latin typeface="Calibri"/>
              </a:rPr>
              <a:t>команды, тесты, git — видно каждую строку</a:t>
            </a:r>
            <a:br/>
            <a:r>
              <a:rPr sz="1800" b="1">
                <a:solidFill>
                  <a:srgbClr val="1F2224"/>
                </a:solidFill>
                <a:latin typeface="Calibri"/>
              </a:rPr>
              <a:t>Агенты: </a:t>
            </a:r>
            <a:r>
              <a:rPr sz="1800" b="0">
                <a:solidFill>
                  <a:srgbClr val="565C5F"/>
                </a:solidFill>
                <a:latin typeface="Calibri"/>
              </a:rPr>
              <a:t>длинную задачу — в фон, вторая параллельно</a:t>
            </a:r>
            <a:br/>
            <a:r>
              <a:rPr sz="1800" b="1">
                <a:solidFill>
                  <a:srgbClr val="1F2224"/>
                </a:solidFill>
                <a:latin typeface="Calibri"/>
              </a:rPr>
              <a:t>Навыки: </a:t>
            </a:r>
            <a:r>
              <a:rPr sz="1800" b="0">
                <a:solidFill>
                  <a:srgbClr val="565C5F"/>
                </a:solidFill>
                <a:latin typeface="Calibri"/>
              </a:rPr>
              <a:t>свои MCP-серверы, базы и сервисы</a:t>
            </a:r>
            <a:br/>
            <a:r>
              <a:rPr sz="1800" b="1">
                <a:solidFill>
                  <a:srgbClr val="1F2224"/>
                </a:solidFill>
                <a:latin typeface="Calibri"/>
              </a:rPr>
              <a:t>Экран: </a:t>
            </a:r>
            <a:r>
              <a:rPr sz="1800" b="0">
                <a:solidFill>
                  <a:srgbClr val="565C5F"/>
                </a:solidFill>
                <a:latin typeface="Calibri"/>
              </a:rPr>
              <a:t>видит, кликает, печатает — как человек</a:t>
            </a:r>
            <a:br/>
            <a:r>
              <a:rPr sz="1800" b="1">
                <a:solidFill>
                  <a:srgbClr val="1F2224"/>
                </a:solidFill>
                <a:latin typeface="Calibri"/>
              </a:rPr>
              <a:t>Свой ключ: </a:t>
            </a:r>
            <a:r>
              <a:rPr sz="1800" b="0">
                <a:solidFill>
                  <a:srgbClr val="565C5F"/>
                </a:solidFill>
                <a:latin typeface="Calibri"/>
              </a:rPr>
              <a:t>подписка maracuya или API-ключ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2180844"/>
            <a:ext cx="137160" cy="13716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2747772"/>
            <a:ext cx="137160" cy="13716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3314700"/>
            <a:ext cx="137160" cy="13716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8368" y="3881628"/>
            <a:ext cx="137160" cy="13716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" y="4448556"/>
            <a:ext cx="137160" cy="13716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5015484"/>
            <a:ext cx="137160" cy="13716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52360" y="1874520"/>
            <a:ext cx="4096512" cy="306324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gent-ans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096" y="2103120"/>
            <a:ext cx="3749040" cy="21909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26096" y="4434840"/>
            <a:ext cx="3749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>
                <a:solidFill>
                  <a:srgbClr val="565C5F"/>
                </a:solidFill>
                <a:latin typeface="Calibri"/>
              </a:rPr>
              <a:t>Макет приложения: чат с агентом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МОДЕЛИ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Модель выбираете вы — в один клик, посреди разговора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37360" y="2194560"/>
            <a:ext cx="8714232" cy="777240"/>
          </a:xfrm>
          <a:prstGeom prst="roundRect">
            <a:avLst>
              <a:gd name="adj" fmla="val 50000"/>
            </a:avLst>
          </a:prstGeom>
          <a:solidFill>
            <a:srgbClr val="F0EA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0">
                <a:solidFill>
                  <a:srgbClr val="1F2224"/>
                </a:solidFill>
                <a:latin typeface="Calibri"/>
              </a:rPr>
              <a:t>DeepSeek · OpenAI · Google Gemini · Mistral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37360" y="3154680"/>
            <a:ext cx="8714232" cy="777240"/>
          </a:xfrm>
          <a:prstGeom prst="roundRect">
            <a:avLst>
              <a:gd name="adj" fmla="val 50000"/>
            </a:avLst>
          </a:prstGeom>
          <a:solidFill>
            <a:srgbClr val="F0EA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0">
                <a:solidFill>
                  <a:srgbClr val="1F2224"/>
                </a:solidFill>
                <a:latin typeface="Calibri"/>
              </a:rPr>
              <a:t>xAI · Moonshot · Z.ai · </a:t>
            </a:r>
            <a:r>
              <a:rPr sz="2200" b="1">
                <a:solidFill>
                  <a:srgbClr val="7D4A8D"/>
                </a:solidFill>
                <a:latin typeface="Calibri"/>
              </a:rPr>
              <a:t>свой API-ключ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1760" y="4343400"/>
            <a:ext cx="688543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0">
                <a:solidFill>
                  <a:srgbClr val="565C5F"/>
                </a:solidFill>
                <a:latin typeface="Calibri"/>
              </a:rPr>
              <a:t>Подписка maracuya — платите за токены нам.</a:t>
            </a:r>
            <a:br/>
            <a:r>
              <a:rPr sz="2000" b="0">
                <a:solidFill>
                  <a:srgbClr val="565C5F"/>
                </a:solidFill>
                <a:latin typeface="Calibri"/>
              </a:rPr>
              <a:t>Или свой API-ключ — платите напрямую провайдеру.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760" y="5532120"/>
            <a:ext cx="688543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>
                <a:solidFill>
                  <a:srgbClr val="8A8F92"/>
                </a:solidFill>
                <a:latin typeface="Calibri"/>
              </a:rPr>
              <a:t>Расход токенов и стоимость прогона видны в приложении.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РАЗРЕШЕНИЯ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Три режима доверия — переключаются в любой момент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28800"/>
            <a:ext cx="3456432" cy="30175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103120"/>
            <a:ext cx="2907792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7D4A8D"/>
                </a:solidFill>
                <a:latin typeface="Calibri"/>
              </a:rPr>
              <a:t>01 · Спрашивать разрешение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Всегда спрашивать перед правкой файлов вне проекта и выходом в сеть. Режим по умолчанию.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70832" y="1828800"/>
            <a:ext cx="3456432" cy="30175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45152" y="2103120"/>
            <a:ext cx="2907792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7D4A8D"/>
                </a:solidFill>
                <a:latin typeface="Calibri"/>
              </a:rPr>
              <a:t>02 · Решать за меня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Спрашивать только про рискованные действия. Рутину агент делает сам и пишет отчёт в чат.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828800"/>
            <a:ext cx="3456432" cy="301752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75904" y="2103120"/>
            <a:ext cx="2907792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1">
                <a:solidFill>
                  <a:srgbClr val="7D4A8D"/>
                </a:solidFill>
                <a:latin typeface="Calibri"/>
              </a:rPr>
              <a:t>03 · Полный доступ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Без ограничений: любые файлы на компьютере и весь интернет. Для доверенных проектов.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20640"/>
            <a:ext cx="1090879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1">
                <a:solidFill>
                  <a:srgbClr val="1F2224"/>
                </a:solidFill>
                <a:latin typeface="Calibri"/>
              </a:rPr>
              <a:t>Видно, что агент собирается сделать: </a:t>
            </a:r>
            <a:r>
              <a:rPr sz="1800" b="0">
                <a:solidFill>
                  <a:srgbClr val="565C5F"/>
                </a:solidFill>
                <a:latin typeface="Calibri"/>
              </a:rPr>
              <a:t>размышления, план работ и дифф каждого файла — в переписке.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Можно поправить план на ходу или остановить прогон одной кнопкой.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84048"/>
            <a:ext cx="10908792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spc="150">
                <a:solidFill>
                  <a:srgbClr val="7D4A8D"/>
                </a:solidFill>
                <a:latin typeface="Calibri"/>
              </a:rPr>
              <a:t>УСТАНОВКА</a:t>
            </a:r>
            <a:br/>
            <a:r>
              <a:rPr sz="2800" b="1">
                <a:solidFill>
                  <a:srgbClr val="1F2224"/>
                </a:solidFill>
                <a:latin typeface="Calibri"/>
              </a:rPr>
              <a:t>Бесплатная бета 1.1.51 — для macOS, Windows и Linux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28800"/>
            <a:ext cx="3456432" cy="24688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103120"/>
            <a:ext cx="290779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macOS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13 Ventura+ · Apple Silicon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.dmg · 185 МБ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70832" y="1828800"/>
            <a:ext cx="3456432" cy="24688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45152" y="2103120"/>
            <a:ext cx="290779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Windows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10 / 11 · x64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.exe · 151 МБ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1584" y="1828800"/>
            <a:ext cx="3456432" cy="246888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3E0D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75904" y="2103120"/>
            <a:ext cx="2907792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224"/>
                </a:solidFill>
                <a:latin typeface="Calibri"/>
              </a:rPr>
              <a:t>Linux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AppImage · .deb · ARM64</a:t>
            </a:r>
            <a:br/>
            <a:r>
              <a:rPr sz="1800" b="1">
                <a:solidFill>
                  <a:srgbClr val="7D4A8D"/>
                </a:solidFill>
                <a:latin typeface="Calibri"/>
              </a:rPr>
              <a:t>200 МБ · 154 МБ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709160"/>
            <a:ext cx="1090879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565C5F"/>
                </a:solidFill>
                <a:latin typeface="Calibri"/>
              </a:rPr>
              <a:t>Бесплатно и без ограничений по функциям — нам нужна обратная связь.</a:t>
            </a:r>
            <a:br/>
            <a:r>
              <a:rPr sz="1800" b="0">
                <a:solidFill>
                  <a:srgbClr val="565C5F"/>
                </a:solidFill>
                <a:latin typeface="Calibri"/>
              </a:rPr>
              <a:t>Бэкенд живёт на нашем сервере, обновления приходят автоматически.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2E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328" y="1371600"/>
            <a:ext cx="2377440" cy="3459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2514600"/>
            <a:ext cx="10908792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600" b="1">
                <a:solidFill>
                  <a:srgbClr val="1F2224"/>
                </a:solidFill>
                <a:latin typeface="Calibri"/>
              </a:rPr>
              <a:t>Поставьте первую задачу за три минуты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611880"/>
            <a:ext cx="1090879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0">
                <a:solidFill>
                  <a:srgbClr val="565C5F"/>
                </a:solidFill>
                <a:latin typeface="Calibri"/>
              </a:rPr>
              <a:t>Вход по почте или через Google, GitHub, GitLab и Яндекс.</a:t>
            </a:r>
            <a:br/>
            <a:r>
              <a:rPr sz="2000" b="0">
                <a:solidFill>
                  <a:srgbClr val="565C5F"/>
                </a:solidFill>
                <a:latin typeface="Calibri"/>
              </a:rPr>
              <a:t>Первый проект можно открыть сразу после установки.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44568" y="4709160"/>
            <a:ext cx="3108960" cy="731520"/>
          </a:xfrm>
          <a:prstGeom prst="roundRect">
            <a:avLst>
              <a:gd name="adj" fmla="val 50000"/>
            </a:avLst>
          </a:prstGeom>
          <a:solidFill>
            <a:srgbClr val="7D4A8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Скачать: maracuya.ru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806440"/>
            <a:ext cx="10908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0">
                <a:solidFill>
                  <a:srgbClr val="8A8F92"/>
                </a:solidFill>
                <a:latin typeface="Calibri"/>
              </a:rPr>
              <a:t>macOS · Windows · Linux · бета 1.1.51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Маракуйя — презентация лендинга</dc:title>
  <dc:subject/>
  <dc:creator>maracuya.ru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